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</p:sldMasterIdLst>
  <p:notesMasterIdLst>
    <p:notesMasterId r:id="rId28"/>
  </p:notesMasterIdLst>
  <p:handoutMasterIdLst>
    <p:handoutMasterId r:id="rId29"/>
  </p:handoutMasterIdLst>
  <p:sldIdLst>
    <p:sldId id="511" r:id="rId3"/>
    <p:sldId id="423" r:id="rId4"/>
    <p:sldId id="517" r:id="rId5"/>
    <p:sldId id="493" r:id="rId6"/>
    <p:sldId id="483" r:id="rId7"/>
    <p:sldId id="486" r:id="rId8"/>
    <p:sldId id="512" r:id="rId9"/>
    <p:sldId id="515" r:id="rId10"/>
    <p:sldId id="495" r:id="rId11"/>
    <p:sldId id="478" r:id="rId12"/>
    <p:sldId id="497" r:id="rId13"/>
    <p:sldId id="519" r:id="rId14"/>
    <p:sldId id="498" r:id="rId15"/>
    <p:sldId id="520" r:id="rId16"/>
    <p:sldId id="500" r:id="rId17"/>
    <p:sldId id="518" r:id="rId18"/>
    <p:sldId id="496" r:id="rId19"/>
    <p:sldId id="505" r:id="rId20"/>
    <p:sldId id="516" r:id="rId21"/>
    <p:sldId id="460" r:id="rId22"/>
    <p:sldId id="506" r:id="rId23"/>
    <p:sldId id="421" r:id="rId24"/>
    <p:sldId id="507" r:id="rId25"/>
    <p:sldId id="508" r:id="rId26"/>
    <p:sldId id="509" r:id="rId2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Автор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4F3121"/>
    <a:srgbClr val="301301"/>
    <a:srgbClr val="2F1200"/>
    <a:srgbClr val="321300"/>
    <a:srgbClr val="F3BE60"/>
    <a:srgbClr val="663606"/>
    <a:srgbClr val="F9F0AB"/>
    <a:srgbClr val="F9E6AB"/>
    <a:srgbClr val="F9FAAB"/>
    <a:srgbClr val="767691"/>
  </p:clrMru>
  <p:extLst>
    <p:ext uri="{E76CE94A-603C-4142-B9EB-6D1370010A27}">
      <p14:discardImageEditData xmlns:p14="http://schemas.microsoft.com/office/powerpoint/2010/main" xmlns="" val="1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02" autoAdjust="0"/>
    <p:restoredTop sz="68302" autoAdjust="0"/>
  </p:normalViewPr>
  <p:slideViewPr>
    <p:cSldViewPr>
      <p:cViewPr varScale="1">
        <p:scale>
          <a:sx n="62" d="100"/>
          <a:sy n="62" d="100"/>
        </p:scale>
        <p:origin x="-972" y="-8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51" d="100"/>
          <a:sy n="51" d="100"/>
        </p:scale>
        <p:origin x="1840" y="6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6-06-30T10:09:29.182" idx="1">
    <p:pos x="10" y="10"/>
    <p:text/>
    <p:extLst mod="1">
      <p:ext uri="{C676402C-5697-4E1C-873F-D02D1690AC5C}">
        <p15:threadingInfo xmlns:p15="http://schemas.microsoft.com/office/powerpoint/2012/main" xmlns="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7/16/2016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xmlns="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7/16/2016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5" Type="http://schemas.openxmlformats.org/officeDocument/2006/relationships/image" Target="../media/image9.png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665495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42263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087089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581385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Naming pattern: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[Verb]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"able"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Examples</a:t>
            </a:r>
            <a:r>
              <a:rPr lang="en-US" b="1" baseline="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lvl="1"/>
            <a:r>
              <a:rPr lang="en-US" b="1" baseline="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- Movable</a:t>
            </a:r>
          </a:p>
          <a:p>
            <a:pPr lvl="1"/>
            <a:r>
              <a:rPr lang="en-US" b="1" baseline="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- AreaCalculatable</a:t>
            </a:r>
          </a:p>
          <a:p>
            <a:pPr lvl="1"/>
            <a:endParaRPr lang="en-US" b="1" baseline="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33458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893494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409456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Shape 3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xmlns="" val="32892433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Java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interfaces </a:t>
            </a:r>
            <a:r>
              <a:rPr lang="en-US" dirty="0"/>
              <a:t>are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purely abstract classes</a:t>
            </a:r>
            <a:r>
              <a:rPr lang="en-US" dirty="0"/>
              <a:t>, but: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- All interface methods are abstract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- Interface members do not have scope modifiers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- Their scope is assumed public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- But public is not specified explicitly</a:t>
            </a:r>
            <a:endParaRPr lang="ru-RU" dirty="0"/>
          </a:p>
          <a:p>
            <a:pPr lvl="1">
              <a:lnSpc>
                <a:spcPct val="110000"/>
              </a:lnSpc>
            </a:pPr>
            <a:r>
              <a:rPr lang="en-US" dirty="0"/>
              <a:t>- Cannot define fields, inner types and constructors</a:t>
            </a:r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164244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Examples</a:t>
            </a:r>
            <a:r>
              <a:rPr lang="en-US" baseline="0" dirty="0"/>
              <a:t>:</a:t>
            </a:r>
          </a:p>
          <a:p>
            <a:r>
              <a:rPr lang="en-US" baseline="0" dirty="0"/>
              <a:t> - Stack</a:t>
            </a:r>
          </a:p>
          <a:p>
            <a:r>
              <a:rPr lang="en-US" baseline="0" dirty="0"/>
              <a:t> - Linked List</a:t>
            </a:r>
          </a:p>
          <a:p>
            <a:r>
              <a:rPr lang="en-US" baseline="0" dirty="0"/>
              <a:t> - Query</a:t>
            </a:r>
          </a:p>
          <a:p>
            <a:r>
              <a:rPr lang="en-US" baseline="0" dirty="0"/>
              <a:t> - Double Linked Query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393928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Abstraction :</a:t>
            </a:r>
          </a:p>
          <a:p>
            <a:r>
              <a:rPr lang="en-US" dirty="0"/>
              <a:t>Models class behavior</a:t>
            </a:r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Interfaces</a:t>
            </a:r>
            <a:r>
              <a:rPr lang="en-US" dirty="0"/>
              <a:t> :</a:t>
            </a:r>
          </a:p>
          <a:p>
            <a:r>
              <a:rPr lang="en-US" dirty="0"/>
              <a:t>Define a set of methods (contracts)</a:t>
            </a:r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 classes :</a:t>
            </a:r>
          </a:p>
          <a:p>
            <a:r>
              <a:rPr lang="en-US" dirty="0"/>
              <a:t>Mixes between class and interface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90030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5B3C35A-099E-4867-9ECA-C7C8A6FD2E28}" type="slidenum">
              <a:rPr lang="en-US"/>
              <a:pPr/>
              <a:t>2</a:t>
            </a:fld>
            <a:r>
              <a:rPr lang="en-US" dirty="0"/>
              <a:t>##</a:t>
            </a:r>
          </a:p>
        </p:txBody>
      </p:sp>
      <p:sp>
        <p:nvSpPr>
          <p:cNvPr id="424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ln/>
        </p:spPr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xmlns="" val="3100700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911534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949890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41236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67655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106363"/>
            <a:ext cx="6096000" cy="3429000"/>
          </a:xfrm>
        </p:spPr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3534601"/>
            <a:ext cx="6096000" cy="521339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Abstraction</a:t>
            </a:r>
            <a:r>
              <a:rPr lang="en-US" dirty="0">
                <a:latin typeface="+mn-lt"/>
                <a:ea typeface="+mn-ea"/>
                <a:cs typeface="+mn-cs"/>
              </a:rPr>
              <a:t> means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ignoring irrelevant features</a:t>
            </a:r>
            <a:r>
              <a:rPr lang="en-US" dirty="0">
                <a:latin typeface="+mn-lt"/>
                <a:ea typeface="+mn-ea"/>
                <a:cs typeface="+mn-cs"/>
              </a:rPr>
              <a:t>, properties, or functions and emphasizing the relevant ones,</a:t>
            </a:r>
            <a:r>
              <a:rPr lang="en-US" dirty="0">
                <a:solidFill>
                  <a:srgbClr val="EBFFD2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>
                <a:latin typeface="+mn-lt"/>
                <a:ea typeface="+mn-ea"/>
                <a:cs typeface="+mn-cs"/>
              </a:rPr>
              <a:t>relevant to the project we develop.</a:t>
            </a:r>
          </a:p>
          <a:p>
            <a:pPr>
              <a:defRPr/>
            </a:pPr>
            <a:r>
              <a:rPr lang="en-US" dirty="0"/>
              <a:t>Abstraction helps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managing complexity</a:t>
            </a:r>
            <a:endParaRPr lang="en-US" dirty="0"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Abstraction</a:t>
            </a:r>
            <a:r>
              <a:rPr lang="en-US" dirty="0"/>
              <a:t> is something we do every day: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Looking at an object, we see those things that have meaning to us and ignore all others.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Represent a complex reality with a simplified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model</a:t>
            </a:r>
            <a:r>
              <a:rPr lang="en-US" dirty="0"/>
              <a:t>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  <a:defRPr/>
            </a:pPr>
            <a:r>
              <a:rPr lang="en-US" dirty="0"/>
              <a:t>In a bank application, customers have: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/>
            </a:pPr>
            <a:r>
              <a:rPr lang="en-US" dirty="0"/>
              <a:t>name, phone and address, but they don’t have :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dirty="0"/>
              <a:t>hair color and favorite drink, which we are </a:t>
            </a:r>
            <a:r>
              <a:rPr lang="en-GB" dirty="0"/>
              <a:t>disregarded from.</a:t>
            </a:r>
            <a:r>
              <a:rPr lang="en-US" dirty="0"/>
              <a:t> </a:t>
            </a:r>
            <a:endParaRPr lang="en-US" dirty="0"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80999" y="4572000"/>
            <a:ext cx="6096001" cy="1205308"/>
            <a:chOff x="1713308" y="2659062"/>
            <a:chExt cx="8444047" cy="1496216"/>
          </a:xfrm>
        </p:grpSpPr>
        <p:sp>
          <p:nvSpPr>
            <p:cNvPr id="9" name="AutoShape 4"/>
            <p:cNvSpPr>
              <a:spLocks noChangeArrowheads="1"/>
            </p:cNvSpPr>
            <p:nvPr/>
          </p:nvSpPr>
          <p:spPr bwMode="auto">
            <a:xfrm>
              <a:off x="3398482" y="3048000"/>
              <a:ext cx="6758873" cy="1107278"/>
            </a:xfrm>
            <a:prstGeom prst="cloudCallout">
              <a:avLst>
                <a:gd name="adj1" fmla="val -54852"/>
                <a:gd name="adj2" fmla="val -61472"/>
              </a:avLst>
            </a:prstGeom>
            <a:solidFill>
              <a:srgbClr val="B5DBE5">
                <a:alpha val="14902"/>
              </a:srgbClr>
            </a:solidFill>
            <a:ln w="25400" algn="ctr">
              <a:solidFill>
                <a:schemeClr val="accent5">
                  <a:lumMod val="60000"/>
                  <a:lumOff val="4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95000"/>
                </a:lnSpc>
                <a:defRPr/>
              </a:pPr>
              <a:r>
                <a:rPr lang="en-US" sz="2800" b="1" noProof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"</a:t>
              </a:r>
              <a:r>
                <a:rPr lang="en-US" sz="2800" b="1" noProof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Relevant" to what?</a:t>
              </a:r>
            </a:p>
          </p:txBody>
        </p:sp>
        <p:pic>
          <p:nvPicPr>
            <p:cNvPr id="10" name="Picture 4" descr="C:\Trash\questionman.png"/>
            <p:cNvPicPr>
              <a:picLocks noChangeAspect="1" noChangeArrowheads="1"/>
            </p:cNvPicPr>
            <p:nvPr/>
          </p:nvPicPr>
          <p:blipFill>
            <a:blip r:embed="rId5" cstate="email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3308" y="2659062"/>
              <a:ext cx="1117310" cy="149621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xmlns="" val="28754034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</a:t>
            </a:r>
            <a:r>
              <a:rPr lang="en-GB" baseline="0" dirty="0"/>
              <a:t> are two ways to achieve abstraction </a:t>
            </a:r>
          </a:p>
          <a:p>
            <a:r>
              <a:rPr lang="en-GB" baseline="0" dirty="0"/>
              <a:t>- Using Abstract Classes</a:t>
            </a:r>
          </a:p>
          <a:p>
            <a:r>
              <a:rPr lang="en-GB" baseline="0" dirty="0"/>
              <a:t>- Using Interfaces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697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 classes </a:t>
            </a:r>
            <a:r>
              <a:rPr lang="en-US" dirty="0"/>
              <a:t>are partially defined classes. They r</a:t>
            </a:r>
            <a:r>
              <a:rPr lang="en-GB" dirty="0" err="1"/>
              <a:t>epresent</a:t>
            </a:r>
            <a:r>
              <a:rPr lang="en-GB" dirty="0"/>
              <a:t> some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abstraction</a:t>
            </a:r>
            <a:r>
              <a:rPr lang="en-GB" dirty="0"/>
              <a:t>, not particular class, also they </a:t>
            </a:r>
          </a:p>
          <a:p>
            <a:r>
              <a:rPr lang="en-GB" dirty="0"/>
              <a:t> - Mix between class and interface</a:t>
            </a:r>
          </a:p>
          <a:p>
            <a:r>
              <a:rPr lang="en-GB" dirty="0"/>
              <a:t> - Can be partially implemented or fully unimplemented.</a:t>
            </a:r>
          </a:p>
          <a:p>
            <a:endParaRPr lang="en-GB" dirty="0"/>
          </a:p>
          <a:p>
            <a:r>
              <a:rPr lang="en-GB" dirty="0"/>
              <a:t>Not implemented methods are declared as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abstract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.</a:t>
            </a:r>
          </a:p>
          <a:p>
            <a:r>
              <a:rPr lang="en-US" dirty="0"/>
              <a:t>Abstract classes cannot be </a:t>
            </a:r>
            <a:r>
              <a:rPr lang="en-GB" dirty="0"/>
              <a:t>directly instantiated, and their child classes, should implement all abstract methods or they should be declared as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abstract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GB" dirty="0"/>
              <a:t>as well.</a:t>
            </a:r>
            <a:endParaRPr lang="en-US" dirty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86406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Abstract methods are empty methods without implementation.</a:t>
            </a:r>
          </a:p>
          <a:p>
            <a:r>
              <a:rPr lang="en-GB" dirty="0"/>
              <a:t>The implementation is intentionally left for the descendent classes.</a:t>
            </a:r>
          </a:p>
          <a:p>
            <a:r>
              <a:rPr lang="en-GB" dirty="0"/>
              <a:t>When a class contains at least one abstract method, it should be defined as abstract.</a:t>
            </a:r>
          </a:p>
          <a:p>
            <a:r>
              <a:rPr lang="en-GB" dirty="0"/>
              <a:t>Abstract classes model abstract concepts (e.g. person, object, item, movable object).</a:t>
            </a:r>
          </a:p>
          <a:p>
            <a:r>
              <a:rPr lang="en-GB" dirty="0"/>
              <a:t>Concrete classes model concrete objects (e.g. dog, cat, frog, kitten).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31540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interface </a:t>
            </a:r>
            <a:r>
              <a:rPr lang="en-US" dirty="0"/>
              <a:t>defines a set of operations (methods) that a given object should support. Also called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contract</a:t>
            </a:r>
            <a:r>
              <a:rPr lang="en-US" dirty="0"/>
              <a:t>" for providing a set of operations</a:t>
            </a:r>
          </a:p>
          <a:p>
            <a:pPr marL="463550" lvl="1" indent="-285750">
              <a:buFontTx/>
              <a:buChar char="-"/>
            </a:pPr>
            <a:r>
              <a:rPr lang="en-US" dirty="0"/>
              <a:t>Defines abstract behavior, abstract capabilities</a:t>
            </a:r>
          </a:p>
          <a:p>
            <a:pPr marL="177800" lvl="1" indent="0">
              <a:buFontTx/>
              <a:buNone/>
            </a:pPr>
            <a:endParaRPr lang="en-US" dirty="0"/>
          </a:p>
          <a:p>
            <a:r>
              <a:rPr lang="en-US" dirty="0"/>
              <a:t>Interfaces provide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abstractions</a:t>
            </a:r>
          </a:p>
          <a:p>
            <a:pPr lvl="1"/>
            <a:r>
              <a:rPr lang="en-US" dirty="0"/>
              <a:t>- You invoke the abstract action</a:t>
            </a:r>
          </a:p>
          <a:p>
            <a:pPr lvl="1"/>
            <a:r>
              <a:rPr lang="en-US" dirty="0"/>
              <a:t>- Without worrying how it is implemented internally</a:t>
            </a:r>
          </a:p>
          <a:p>
            <a:pPr lvl="1"/>
            <a:r>
              <a:rPr lang="en-US" dirty="0"/>
              <a:t>- Without worrying what is the actual class which calls it</a:t>
            </a:r>
            <a:endParaRPr lang="bg-BG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33160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Interfaces in Java describe a prototype of group of methods (operations), properties and events. By interfaces :</a:t>
            </a:r>
          </a:p>
          <a:p>
            <a:r>
              <a:rPr lang="en-US" dirty="0"/>
              <a:t>- Can be implemented by a class or structure</a:t>
            </a:r>
          </a:p>
          <a:p>
            <a:r>
              <a:rPr lang="en-US" dirty="0"/>
              <a:t>- Define only the signature of the methods / properties</a:t>
            </a:r>
          </a:p>
          <a:p>
            <a:r>
              <a:rPr lang="en-US" dirty="0"/>
              <a:t>- No concrete implementations are provided</a:t>
            </a:r>
          </a:p>
          <a:p>
            <a:r>
              <a:rPr lang="en-US" dirty="0"/>
              <a:t>- Can be used to define abstract data types</a:t>
            </a:r>
          </a:p>
          <a:p>
            <a:r>
              <a:rPr lang="en-US" dirty="0"/>
              <a:t>- Can be extended by other interfaces</a:t>
            </a:r>
          </a:p>
          <a:p>
            <a:r>
              <a:rPr lang="en-US" dirty="0"/>
              <a:t>- Cannot be instantiated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10085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xmlns="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F381A-FFC9-41C1-AE93-640D0EA4DB19}" type="datetime1">
              <a:rPr lang="en-US" smtClean="0"/>
              <a:pPr/>
              <a:t>7/16/2016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2" cstate="print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1278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2EAB7-764A-40FB-8F74-57FA0DA8A99D}" type="datetime1">
              <a:rPr lang="en-US" smtClean="0"/>
              <a:pPr/>
              <a:t>7/16/2016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hyperlink" Target="http://www.indeavr.com/" TargetMode="External"/><Relationship Id="rId18" Type="http://schemas.openxmlformats.org/officeDocument/2006/relationships/image" Target="../media/image26.png"/><Relationship Id="rId3" Type="http://schemas.openxmlformats.org/officeDocument/2006/relationships/hyperlink" Target="http://www.luxoft.com/" TargetMode="External"/><Relationship Id="rId21" Type="http://schemas.openxmlformats.org/officeDocument/2006/relationships/hyperlink" Target="https://softuni.bg/java-advanced-oop" TargetMode="External"/><Relationship Id="rId7" Type="http://schemas.openxmlformats.org/officeDocument/2006/relationships/hyperlink" Target="http://komfo.com/" TargetMode="External"/><Relationship Id="rId12" Type="http://schemas.openxmlformats.org/officeDocument/2006/relationships/image" Target="../media/image23.png"/><Relationship Id="rId17" Type="http://schemas.openxmlformats.org/officeDocument/2006/relationships/hyperlink" Target="http://netpeak.bg/" TargetMode="External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25.png"/><Relationship Id="rId20" Type="http://schemas.openxmlformats.org/officeDocument/2006/relationships/image" Target="../media/image2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11" Type="http://schemas.openxmlformats.org/officeDocument/2006/relationships/hyperlink" Target="http://www.softwaregroup-bg.com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infragistics.com/" TargetMode="External"/><Relationship Id="rId10" Type="http://schemas.openxmlformats.org/officeDocument/2006/relationships/image" Target="../media/image22.png"/><Relationship Id="rId19" Type="http://schemas.openxmlformats.org/officeDocument/2006/relationships/hyperlink" Target="http://www.superhosting.bg/" TargetMode="External"/><Relationship Id="rId4" Type="http://schemas.openxmlformats.org/officeDocument/2006/relationships/image" Target="../media/image19.png"/><Relationship Id="rId9" Type="http://schemas.openxmlformats.org/officeDocument/2006/relationships/hyperlink" Target="http://smartit.bg/" TargetMode="External"/><Relationship Id="rId1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nc-sa/3.0/deed.en_US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s://telerikacademy.com/Courses/Courses/Details/159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sa/4.0/" TargetMode="External"/><Relationship Id="rId5" Type="http://schemas.openxmlformats.org/officeDocument/2006/relationships/hyperlink" Target="http://www.introprogramming.info/intro-java-book/" TargetMode="Externa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2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0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3.png"/><Relationship Id="rId1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656012" y="1065832"/>
            <a:ext cx="8215099" cy="11715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D18E"/>
              </a:buClr>
              <a:buSzPct val="25000"/>
              <a:buFont typeface="Calibri"/>
              <a:buNone/>
            </a:pPr>
            <a:r>
              <a:rPr lang="en-US" sz="5400" b="1" i="0" u="none" strike="noStrike" cap="none" dirty="0">
                <a:solidFill>
                  <a:srgbClr val="F6D18E"/>
                </a:solidFill>
                <a:latin typeface="Calibri"/>
                <a:ea typeface="Calibri"/>
                <a:cs typeface="Calibri"/>
                <a:sym typeface="Calibri"/>
              </a:rPr>
              <a:t>Interfaces and Abstraction </a:t>
            </a:r>
          </a:p>
        </p:txBody>
      </p:sp>
      <p:sp>
        <p:nvSpPr>
          <p:cNvPr id="56" name="Shape 56"/>
          <p:cNvSpPr txBox="1">
            <a:spLocks noGrp="1"/>
          </p:cNvSpPr>
          <p:nvPr>
            <p:ph type="body" idx="2"/>
          </p:nvPr>
        </p:nvSpPr>
        <p:spPr>
          <a:xfrm>
            <a:off x="760412" y="4348942"/>
            <a:ext cx="3187613" cy="525134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b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2800" b="1" i="0" u="none" strike="noStrike" cap="none">
                <a:solidFill>
                  <a:srgbClr val="EE792A"/>
                </a:solidFill>
                <a:latin typeface="Calibri"/>
                <a:ea typeface="Calibri"/>
                <a:cs typeface="Calibri"/>
                <a:sym typeface="Calibri"/>
              </a:rPr>
              <a:t>SoftUni Team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body" idx="4"/>
          </p:nvPr>
        </p:nvSpPr>
        <p:spPr>
          <a:xfrm>
            <a:off x="760412" y="4818841"/>
            <a:ext cx="3187614" cy="444343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ctr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2300" b="1" i="0" u="none" strike="noStrike" cap="none">
                <a:solidFill>
                  <a:srgbClr val="F4B36C"/>
                </a:solidFill>
                <a:latin typeface="Calibri"/>
                <a:ea typeface="Calibri"/>
                <a:cs typeface="Calibri"/>
                <a:sym typeface="Calibri"/>
              </a:rPr>
              <a:t>Technical Trainers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body" idx="6"/>
          </p:nvPr>
        </p:nvSpPr>
        <p:spPr>
          <a:xfrm>
            <a:off x="760412" y="5263182"/>
            <a:ext cx="3187613" cy="363550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ctr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1800" b="1" i="0" u="none" strike="noStrike" cap="none">
                <a:solidFill>
                  <a:srgbClr val="F27A44"/>
                </a:solidFill>
                <a:latin typeface="Calibri"/>
                <a:ea typeface="Calibri"/>
                <a:cs typeface="Calibri"/>
                <a:sym typeface="Calibri"/>
              </a:rPr>
              <a:t>Software University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body" idx="7"/>
          </p:nvPr>
        </p:nvSpPr>
        <p:spPr>
          <a:xfrm>
            <a:off x="760412" y="5604346"/>
            <a:ext cx="3187613" cy="331233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ctr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1600" b="1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http://softuni.bg</a:t>
            </a:r>
          </a:p>
        </p:txBody>
      </p:sp>
      <p:pic>
        <p:nvPicPr>
          <p:cNvPr id="60" name="Shape 60"/>
          <p:cNvPicPr preferRelativeResize="0"/>
          <p:nvPr/>
        </p:nvPicPr>
        <p:blipFill rotWithShape="1">
          <a:blip r:embed="rId4" cstate="print">
            <a:alphaModFix/>
          </a:blip>
          <a:srcRect/>
          <a:stretch/>
        </p:blipFill>
        <p:spPr>
          <a:xfrm>
            <a:off x="821983" y="2972633"/>
            <a:ext cx="2175525" cy="761163"/>
          </a:xfrm>
          <a:prstGeom prst="roundRect">
            <a:avLst>
              <a:gd name="adj" fmla="val 3940"/>
            </a:avLst>
          </a:prstGeom>
          <a:solidFill>
            <a:srgbClr val="231F20">
              <a:alpha val="49411"/>
            </a:srgbClr>
          </a:solidFill>
          <a:ln w="9525" cap="flat" cmpd="sng">
            <a:solidFill>
              <a:srgbClr val="C87D0E">
                <a:alpha val="49411"/>
              </a:srgb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61" name="Shape 61"/>
          <p:cNvPicPr preferRelativeResize="0"/>
          <p:nvPr/>
        </p:nvPicPr>
        <p:blipFill rotWithShape="1">
          <a:blip r:embed="rId5" cstate="print">
            <a:alphaModFix/>
          </a:blip>
          <a:srcRect l="-2033" t="-11972" r="-4042" b="1046"/>
          <a:stretch/>
        </p:blipFill>
        <p:spPr>
          <a:xfrm>
            <a:off x="825157" y="1887142"/>
            <a:ext cx="2172350" cy="795695"/>
          </a:xfrm>
          <a:prstGeom prst="roundRect">
            <a:avLst>
              <a:gd name="adj" fmla="val 3940"/>
            </a:avLst>
          </a:prstGeom>
          <a:solidFill>
            <a:srgbClr val="231F20">
              <a:alpha val="49411"/>
            </a:srgbClr>
          </a:solidFill>
          <a:ln w="9525" cap="flat" cmpd="sng">
            <a:solidFill>
              <a:srgbClr val="C87D0E">
                <a:alpha val="49411"/>
              </a:srgbClr>
            </a:solidFill>
            <a:prstDash val="solid"/>
            <a:round/>
            <a:headEnd type="none" w="med" len="med"/>
            <a:tailEnd type="none" w="med" len="med"/>
          </a:ln>
        </p:spPr>
      </p:pic>
      <p:grpSp>
        <p:nvGrpSpPr>
          <p:cNvPr id="2" name="Group 1"/>
          <p:cNvGrpSpPr/>
          <p:nvPr/>
        </p:nvGrpSpPr>
        <p:grpSpPr>
          <a:xfrm>
            <a:off x="5702301" y="3796677"/>
            <a:ext cx="2807014" cy="2354809"/>
            <a:chOff x="4261429" y="3796677"/>
            <a:chExt cx="2807014" cy="2354809"/>
          </a:xfrm>
        </p:grpSpPr>
        <p:pic>
          <p:nvPicPr>
            <p:cNvPr id="18" name="Picture 17" descr="http://softuni.bg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 flipH="1">
              <a:off x="4261429" y="3886200"/>
              <a:ext cx="2064163" cy="226528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 rot="576164">
              <a:off x="5679217" y="3796677"/>
              <a:ext cx="1389226" cy="6678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2200" b="1" spc="50" dirty="0">
                  <a:ln w="9525" cmpd="sng">
                    <a:solidFill>
                      <a:srgbClr val="FFA72A"/>
                    </a:solidFill>
                    <a:prstDash val="solid"/>
                  </a:ln>
                  <a:solidFill>
                    <a:srgbClr val="FFF0D9"/>
                  </a:solidFill>
                  <a:effectLst>
                    <a:glow rad="38100">
                      <a:srgbClr val="F0A22E">
                        <a:alpha val="40000"/>
                      </a:srgbClr>
                    </a:glow>
                  </a:effectLst>
                </a:rPr>
                <a:t>Java OOP</a:t>
              </a:r>
            </a:p>
            <a:p>
              <a:pPr algn="ctr">
                <a:lnSpc>
                  <a:spcPct val="85000"/>
                </a:lnSpc>
              </a:pPr>
              <a:r>
                <a:rPr lang="en-US" sz="2200" b="1" spc="50" dirty="0">
                  <a:ln w="9525" cmpd="sng">
                    <a:solidFill>
                      <a:srgbClr val="FFA72A"/>
                    </a:solidFill>
                    <a:prstDash val="solid"/>
                  </a:ln>
                  <a:solidFill>
                    <a:srgbClr val="FFF0D9"/>
                  </a:solidFill>
                  <a:effectLst>
                    <a:glow rad="38100">
                      <a:srgbClr val="F0A22E">
                        <a:alpha val="40000"/>
                      </a:srgbClr>
                    </a:glow>
                  </a:effectLst>
                </a:rPr>
                <a:t>Advanced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2622082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2050" name="Picture 2" descr="http://yinyangit.files.wordpress.com/2012/01/abstract-class-interface-oop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205956" y="1143000"/>
            <a:ext cx="5776912" cy="5277882"/>
          </a:xfrm>
          <a:prstGeom prst="roundRect">
            <a:avLst>
              <a:gd name="adj" fmla="val 5721"/>
            </a:avLst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20"/>
          <p:cNvSpPr>
            <a:spLocks noChangeArrowheads="1"/>
          </p:cNvSpPr>
          <p:nvPr/>
        </p:nvSpPr>
        <p:spPr bwMode="auto">
          <a:xfrm>
            <a:off x="9066212" y="1151121"/>
            <a:ext cx="1752600" cy="533400"/>
          </a:xfrm>
          <a:prstGeom prst="wedgeRoundRectCallout">
            <a:avLst>
              <a:gd name="adj1" fmla="val -77117"/>
              <a:gd name="adj2" fmla="val 70050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Classes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utoShape 20"/>
          <p:cNvSpPr>
            <a:spLocks noChangeArrowheads="1"/>
          </p:cNvSpPr>
          <p:nvPr/>
        </p:nvSpPr>
        <p:spPr bwMode="auto">
          <a:xfrm>
            <a:off x="9077324" y="3124200"/>
            <a:ext cx="2133600" cy="533400"/>
          </a:xfrm>
          <a:prstGeom prst="wedgeRoundRectCallout">
            <a:avLst>
              <a:gd name="adj1" fmla="val -77117"/>
              <a:gd name="adj2" fmla="val 70050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Interfaces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AutoShape 20"/>
          <p:cNvSpPr>
            <a:spLocks noChangeArrowheads="1"/>
          </p:cNvSpPr>
          <p:nvPr/>
        </p:nvSpPr>
        <p:spPr bwMode="auto">
          <a:xfrm>
            <a:off x="9066212" y="5097279"/>
            <a:ext cx="1752600" cy="533400"/>
          </a:xfrm>
          <a:prstGeom prst="wedgeRoundRectCallout">
            <a:avLst>
              <a:gd name="adj1" fmla="val -77117"/>
              <a:gd name="adj2" fmla="val 70050"/>
              <a:gd name="adj3" fmla="val 16667"/>
            </a:avLst>
          </a:prstGeom>
          <a:solidFill>
            <a:srgbClr val="663606"/>
          </a:solidFill>
          <a:ln w="9525" algn="ctr">
            <a:solidFill>
              <a:srgbClr val="F5FFE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Classes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39418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88815" y="2743200"/>
            <a:ext cx="11804695" cy="2286000"/>
            <a:chOff x="190415" y="3085450"/>
            <a:chExt cx="11804695" cy="1979757"/>
          </a:xfrm>
          <a:noFill/>
        </p:grpSpPr>
        <p:sp>
          <p:nvSpPr>
            <p:cNvPr id="23" name="Rectangle 22"/>
            <p:cNvSpPr/>
            <p:nvPr/>
          </p:nvSpPr>
          <p:spPr>
            <a:xfrm>
              <a:off x="190415" y="3085450"/>
              <a:ext cx="11804695" cy="1979757"/>
            </a:xfrm>
            <a:prstGeom prst="rect">
              <a:avLst/>
            </a:prstGeom>
            <a:grpFill/>
            <a:ln>
              <a:noFill/>
            </a:ln>
            <a:effectLst>
              <a:innerShdw blurRad="5080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003104" y="3239199"/>
              <a:ext cx="10349108" cy="60557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altLang="en-US" sz="3600" dirty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>
          <a:xfrm>
            <a:off x="227012" y="2286000"/>
            <a:ext cx="11734800" cy="2286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12700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8" name="Rectangle 27"/>
          <p:cNvSpPr/>
          <p:nvPr/>
        </p:nvSpPr>
        <p:spPr>
          <a:xfrm>
            <a:off x="1029179" y="3073132"/>
            <a:ext cx="10349108" cy="699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722945" y="3105835"/>
            <a:ext cx="107228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z="3600" dirty="0" err="1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SampleClass</a:t>
            </a:r>
            <a:r>
              <a:rPr lang="en-US" altLang="en-US" sz="3600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 </a:t>
            </a:r>
            <a:r>
              <a:rPr lang="en-US" altLang="en-US" sz="3600" b="1" i="1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endParaRPr lang="en-US" altLang="en-US" sz="3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39418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Example</a:t>
            </a:r>
          </a:p>
        </p:txBody>
      </p:sp>
      <p:sp>
        <p:nvSpPr>
          <p:cNvPr id="6" name="Rectangle 5"/>
          <p:cNvSpPr/>
          <p:nvPr/>
        </p:nvSpPr>
        <p:spPr>
          <a:xfrm>
            <a:off x="237237" y="1130680"/>
            <a:ext cx="11734800" cy="549256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12700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interface </a:t>
            </a:r>
            <a:r>
              <a:rPr lang="en-US" altLang="en-US" b="1" i="1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Walkable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getLegsCount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Walk(</a:t>
            </a:r>
            <a:r>
              <a:rPr lang="en-US" altLang="en-US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distance);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Dog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 </a:t>
            </a:r>
            <a:r>
              <a:rPr lang="en-US" altLang="en-US" b="1" i="1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Walkable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altLang="en-US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legsCount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getLegsCount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legsCount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Walk(</a:t>
            </a:r>
            <a:r>
              <a:rPr lang="en-US" altLang="en-US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distance){};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5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24865199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88815" y="2743200"/>
            <a:ext cx="11804695" cy="2286000"/>
            <a:chOff x="190415" y="3085450"/>
            <a:chExt cx="11804695" cy="1979757"/>
          </a:xfrm>
          <a:noFill/>
        </p:grpSpPr>
        <p:sp>
          <p:nvSpPr>
            <p:cNvPr id="23" name="Rectangle 22"/>
            <p:cNvSpPr/>
            <p:nvPr/>
          </p:nvSpPr>
          <p:spPr>
            <a:xfrm>
              <a:off x="190415" y="3085450"/>
              <a:ext cx="11804695" cy="1979757"/>
            </a:xfrm>
            <a:prstGeom prst="rect">
              <a:avLst/>
            </a:prstGeom>
            <a:grpFill/>
            <a:ln>
              <a:noFill/>
            </a:ln>
            <a:effectLst>
              <a:innerShdw blurRad="5080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003104" y="3239199"/>
              <a:ext cx="10349108" cy="60557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altLang="en-US" sz="3600" dirty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8" name="Rectangle 27"/>
          <p:cNvSpPr/>
          <p:nvPr/>
        </p:nvSpPr>
        <p:spPr>
          <a:xfrm>
            <a:off x="1029179" y="3073132"/>
            <a:ext cx="10349108" cy="699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7012" y="2286000"/>
            <a:ext cx="11734800" cy="2286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12700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9" name="Rectangle 28"/>
          <p:cNvSpPr/>
          <p:nvPr/>
        </p:nvSpPr>
        <p:spPr>
          <a:xfrm>
            <a:off x="455689" y="3105835"/>
            <a:ext cx="112774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interface </a:t>
            </a:r>
            <a:r>
              <a:rPr lang="en-US" altLang="en-US" sz="3600" b="1" i="1" dirty="0" err="1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Calculatable</a:t>
            </a:r>
            <a:r>
              <a:rPr lang="en-US" altLang="en-US" sz="3600" b="1" i="1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extends </a:t>
            </a:r>
            <a:r>
              <a:rPr lang="en-US" altLang="en-US" sz="3600" b="1" i="1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Printable</a:t>
            </a:r>
            <a:endParaRPr lang="en-US" altLang="en-US" sz="6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545498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inheritance Example</a:t>
            </a:r>
          </a:p>
        </p:txBody>
      </p:sp>
      <p:sp>
        <p:nvSpPr>
          <p:cNvPr id="5" name="Rectangle 4"/>
          <p:cNvSpPr/>
          <p:nvPr/>
        </p:nvSpPr>
        <p:spPr>
          <a:xfrm>
            <a:off x="455612" y="1052293"/>
            <a:ext cx="10253578" cy="550227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12700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interface </a:t>
            </a:r>
            <a:r>
              <a:rPr lang="en-US" altLang="en-US" sz="3200" b="1" i="1" dirty="0" err="1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Drawable</a:t>
            </a:r>
            <a:r>
              <a:rPr lang="en-US" altLang="en-US" sz="3200" b="1" i="1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2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200" b="1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sz="3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2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200" b="1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sz="3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Draw();</a:t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interface </a:t>
            </a:r>
            <a:r>
              <a:rPr lang="en-US" altLang="en-US" sz="3200" b="1" i="1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Fillable </a:t>
            </a: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extends </a:t>
            </a:r>
            <a:r>
              <a:rPr lang="en-US" altLang="en-US" sz="3200" b="1" i="1" dirty="0" err="1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Drawable</a:t>
            </a:r>
            <a:r>
              <a:rPr lang="en-US" altLang="en-US" sz="3200" b="1" i="1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Fill();</a:t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6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80880555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Constants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88815" y="2743200"/>
            <a:ext cx="11804695" cy="2286000"/>
            <a:chOff x="190415" y="3085450"/>
            <a:chExt cx="11804695" cy="1979757"/>
          </a:xfrm>
          <a:noFill/>
        </p:grpSpPr>
        <p:sp>
          <p:nvSpPr>
            <p:cNvPr id="23" name="Rectangle 22"/>
            <p:cNvSpPr/>
            <p:nvPr/>
          </p:nvSpPr>
          <p:spPr>
            <a:xfrm>
              <a:off x="190415" y="3085450"/>
              <a:ext cx="11804695" cy="1979757"/>
            </a:xfrm>
            <a:prstGeom prst="rect">
              <a:avLst/>
            </a:prstGeom>
            <a:grpFill/>
            <a:ln>
              <a:noFill/>
            </a:ln>
            <a:effectLst>
              <a:innerShdw blurRad="5080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003104" y="3239199"/>
              <a:ext cx="10349108" cy="60557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altLang="en-US" sz="3600" dirty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8" name="Rectangle 27"/>
          <p:cNvSpPr/>
          <p:nvPr/>
        </p:nvSpPr>
        <p:spPr>
          <a:xfrm>
            <a:off x="1029179" y="3073132"/>
            <a:ext cx="10349108" cy="699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7012" y="1812472"/>
            <a:ext cx="11734800" cy="3233057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12700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659971" y="2305616"/>
            <a:ext cx="1120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interface </a:t>
            </a:r>
            <a:r>
              <a:rPr lang="en-US" altLang="en-US" sz="2800" b="1" i="1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Printable 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800" b="1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X_COORD 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print();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xmlns="" val="1443223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blipFill dpi="0" rotWithShape="1">
            <a:blip r:embed="rId3" cstate="print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7144" y="6927"/>
            <a:ext cx="12188825" cy="6858000"/>
          </a:xfrm>
          <a:prstGeom prst="rect">
            <a:avLst/>
          </a:prstGeom>
          <a:solidFill>
            <a:srgbClr val="321300">
              <a:alpha val="19000"/>
            </a:srgbClr>
          </a:solidFill>
          <a:ln>
            <a:noFill/>
          </a:ln>
          <a:effectLst>
            <a:outerShdw blurRad="368300" dist="50800" dir="5400000" sx="1000" sy="1000" algn="ctr" rotWithShape="0">
              <a:srgbClr val="30130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-7144" y="2552700"/>
            <a:ext cx="12203113" cy="17526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ln>
                  <a:solidFill>
                    <a:schemeClr val="bg1"/>
                  </a:solidFill>
                </a:ln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Conventions</a:t>
            </a:r>
            <a:endParaRPr lang="en-GB" sz="8000" b="1" dirty="0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xmlns="" val="679416999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0812" y="2667000"/>
            <a:ext cx="12188825" cy="6858000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-26670"/>
            <a:ext cx="12188825" cy="6858000"/>
          </a:xfrm>
          <a:prstGeom prst="rect">
            <a:avLst/>
          </a:prstGeom>
          <a:solidFill>
            <a:srgbClr val="321300">
              <a:alpha val="19000"/>
            </a:srgbClr>
          </a:solidFill>
          <a:ln>
            <a:noFill/>
          </a:ln>
          <a:effectLst>
            <a:outerShdw blurRad="368300" dist="50800" dir="5400000" sx="1000" sy="1000" algn="ctr" rotWithShape="0">
              <a:srgbClr val="30130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-7144" y="2552700"/>
            <a:ext cx="12203113" cy="17526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ln>
                  <a:solidFill>
                    <a:schemeClr val="bg1"/>
                  </a:solidFill>
                </a:ln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Interface Segregation</a:t>
            </a:r>
            <a:endParaRPr lang="en-GB" sz="8000" b="1" dirty="0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1534352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blipFill dpi="0" rotWithShape="1">
            <a:blip r:embed="rId3" cstate="print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321300">
              <a:alpha val="19000"/>
            </a:srgbClr>
          </a:solidFill>
          <a:ln>
            <a:noFill/>
          </a:ln>
          <a:effectLst>
            <a:outerShdw blurRad="368300" dist="50800" dir="5400000" sx="1000" sy="1000" algn="ctr" rotWithShape="0">
              <a:srgbClr val="30130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-7144" y="2552700"/>
            <a:ext cx="12203113" cy="17526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ln>
                  <a:solidFill>
                    <a:schemeClr val="bg1"/>
                  </a:solidFill>
                </a:ln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Demo</a:t>
            </a:r>
            <a:endParaRPr lang="en-GB" sz="8000" b="1" dirty="0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6666341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>
            <a:spLocks noGrp="1"/>
          </p:cNvSpPr>
          <p:nvPr>
            <p:ph type="title"/>
          </p:nvPr>
        </p:nvSpPr>
        <p:spPr>
          <a:xfrm>
            <a:off x="1446212" y="5562600"/>
            <a:ext cx="8938472" cy="820600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5400" b="1" i="0" u="none" strike="noStrike" cap="none">
                <a:solidFill>
                  <a:srgbClr val="F3BE60"/>
                </a:solidFill>
                <a:latin typeface="Calibri"/>
                <a:ea typeface="Calibri"/>
                <a:cs typeface="Calibri"/>
                <a:sym typeface="Calibri"/>
              </a:rPr>
              <a:t>Exercises in Class</a:t>
            </a:r>
          </a:p>
        </p:txBody>
      </p:sp>
      <p:pic>
        <p:nvPicPr>
          <p:cNvPr id="345" name="Shape 345"/>
          <p:cNvPicPr preferRelativeResize="0"/>
          <p:nvPr/>
        </p:nvPicPr>
        <p:blipFill rotWithShape="1">
          <a:blip r:embed="rId3" cstate="print">
            <a:alphaModFix/>
          </a:blip>
          <a:srcRect/>
          <a:stretch/>
        </p:blipFill>
        <p:spPr>
          <a:xfrm>
            <a:off x="4098925" y="1366837"/>
            <a:ext cx="3990975" cy="4124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3694477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423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Abstraction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Abstract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Interfaces</a:t>
            </a:r>
          </a:p>
        </p:txBody>
      </p:sp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bg-B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990012" y="2971800"/>
            <a:ext cx="2541127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3552367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3600" b="1" dirty="0"/>
              <a:t>Interfaces</a:t>
            </a:r>
            <a:r>
              <a:rPr lang="en-US" sz="3600" dirty="0"/>
              <a:t> 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vs.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600" b="1" dirty="0"/>
              <a:t>Abstract Classes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Interfaces vs. Abstract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86088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7144" y="0"/>
            <a:ext cx="12188825" cy="6858000"/>
          </a:xfrm>
          <a:prstGeom prst="rect">
            <a:avLst/>
          </a:prstGeom>
          <a:blipFill dpi="0" rotWithShape="1">
            <a:blip r:embed="rId3" cstate="print">
              <a:alphaModFix amt="93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8732" y="0"/>
            <a:ext cx="12188825" cy="6858000"/>
          </a:xfrm>
          <a:prstGeom prst="rect">
            <a:avLst/>
          </a:prstGeom>
          <a:solidFill>
            <a:srgbClr val="321300">
              <a:alpha val="19000"/>
            </a:srgbClr>
          </a:solidFill>
          <a:ln>
            <a:noFill/>
          </a:ln>
          <a:effectLst>
            <a:outerShdw blurRad="368300" dist="50800" dir="5400000" sx="1000" sy="1000" algn="ctr" rotWithShape="0">
              <a:srgbClr val="30130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3" name="Rectangle 12"/>
          <p:cNvSpPr/>
          <p:nvPr/>
        </p:nvSpPr>
        <p:spPr>
          <a:xfrm>
            <a:off x="-7144" y="2552700"/>
            <a:ext cx="12203113" cy="17526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ln>
                  <a:solidFill>
                    <a:schemeClr val="bg1"/>
                  </a:solidFill>
                </a:ln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Abstract Data Types</a:t>
            </a:r>
            <a:endParaRPr lang="en-GB" sz="8000" b="1" dirty="0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424750779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Abstraction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Abstract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Interfaces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986509" y="1905000"/>
            <a:ext cx="3559806" cy="2640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6712954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hlinkClick r:id="rId3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9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 and Abstraction</a:t>
            </a:r>
          </a:p>
        </p:txBody>
      </p:sp>
      <p:pic>
        <p:nvPicPr>
          <p:cNvPr id="13" name="Picture 12">
            <a:hlinkClick r:id="rId13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16" name="Picture 15">
            <a:hlinkClick r:id="rId15"/>
          </p:cNvPr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18" name="Picture 17">
            <a:hlinkClick r:id="rId17"/>
          </p:cNvPr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19"/>
          </p:cNvPr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sp>
        <p:nvSpPr>
          <p:cNvPr id="17" name="Shape 514"/>
          <p:cNvSpPr txBox="1">
            <a:spLocks noGrp="1"/>
          </p:cNvSpPr>
          <p:nvPr>
            <p:ph type="body" idx="4294967295"/>
          </p:nvPr>
        </p:nvSpPr>
        <p:spPr>
          <a:xfrm>
            <a:off x="1529383" y="6400801"/>
            <a:ext cx="10482604" cy="363550"/>
          </a:xfrm>
          <a:prstGeom prst="rect">
            <a:avLst/>
          </a:prstGeom>
          <a:noFill/>
          <a:ln>
            <a:noFill/>
          </a:ln>
        </p:spPr>
        <p:txBody>
          <a:bodyPr lIns="36000" tIns="36000" rIns="36000" bIns="36000" anchor="t" anchorCtr="0">
            <a:noAutofit/>
          </a:bodyPr>
          <a:lstStyle/>
          <a:p>
            <a:pPr marL="0" marR="0" lvl="0" indent="0" algn="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18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1"/>
              </a:rPr>
              <a:t>https://softuni.bg/java-advanced-oop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xmlns="" val="4138375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GB" sz="2000" dirty="0">
                <a:hlinkClick r:id="rId5"/>
              </a:rPr>
              <a:t>Fundamentals of Computer Programming with Java</a:t>
            </a:r>
            <a:r>
              <a:rPr lang="en-US" sz="2000" dirty="0"/>
              <a:t>" book </a:t>
            </a:r>
            <a:r>
              <a:rPr lang="en-US" sz="2000" noProof="1"/>
              <a:t>by Svetlin Nakov &amp; </a:t>
            </a:r>
            <a:r>
              <a:rPr lang="en-US" sz="2000" dirty="0"/>
              <a:t>Co. under </a:t>
            </a:r>
            <a:r>
              <a:rPr lang="en-US" sz="2000" dirty="0">
                <a:hlinkClick r:id="rId6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7"/>
              </a:rPr>
              <a:t>OOP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8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xmlns="" val="1588033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>
            <a:hlinkClick r:id="rId6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762304" y="3069120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6063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/>
              <a:t>#3153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xmlns="" val="1213457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blipFill dpi="0" rotWithShape="1">
            <a:blip r:embed="rId3" cstate="print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321300">
              <a:alpha val="19000"/>
            </a:srgbClr>
          </a:solidFill>
          <a:ln>
            <a:noFill/>
          </a:ln>
          <a:effectLst>
            <a:outerShdw blurRad="368300" dist="50800" dir="5400000" sx="1000" sy="1000" algn="ctr" rotWithShape="0">
              <a:srgbClr val="30130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  <p:sp>
        <p:nvSpPr>
          <p:cNvPr id="11" name="Rectangle 10"/>
          <p:cNvSpPr/>
          <p:nvPr/>
        </p:nvSpPr>
        <p:spPr>
          <a:xfrm>
            <a:off x="-7144" y="2552700"/>
            <a:ext cx="12203113" cy="1752600"/>
          </a:xfrm>
          <a:prstGeom prst="rect">
            <a:avLst/>
          </a:prstGeom>
          <a:solidFill>
            <a:schemeClr val="accent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ln>
                  <a:solidFill>
                    <a:schemeClr val="bg1"/>
                  </a:solidFill>
                </a:ln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Abstraction</a:t>
            </a:r>
            <a:endParaRPr lang="en-GB" sz="8000" b="1" dirty="0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xmlns="" val="92332803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627" name="Rectangle 3"/>
          <p:cNvSpPr>
            <a:spLocks noGrp="1" noChangeArrowheads="1"/>
          </p:cNvSpPr>
          <p:nvPr>
            <p:ph idx="1"/>
          </p:nvPr>
        </p:nvSpPr>
        <p:spPr>
          <a:xfrm>
            <a:off x="1065212" y="6052157"/>
            <a:ext cx="11804822" cy="557035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buNone/>
              <a:defRPr/>
            </a:pPr>
            <a:endParaRPr lang="en-US" dirty="0"/>
          </a:p>
          <a:p>
            <a:pPr>
              <a:lnSpc>
                <a:spcPct val="100000"/>
              </a:lnSpc>
              <a:defRPr/>
            </a:pPr>
            <a:endParaRPr lang="en-US" dirty="0">
              <a:solidFill>
                <a:srgbClr val="EBFFD2"/>
              </a:solidFill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  <a:defRPr/>
            </a:pPr>
            <a:r>
              <a:rPr lang="en-US" dirty="0">
                <a:solidFill>
                  <a:srgbClr val="EBFFD2"/>
                </a:solidFill>
                <a:latin typeface="+mn-lt"/>
                <a:ea typeface="+mn-ea"/>
                <a:cs typeface="+mn-cs"/>
              </a:rPr>
              <a:t>... </a:t>
            </a:r>
            <a:r>
              <a:rPr lang="en-US" dirty="0">
                <a:latin typeface="+mn-lt"/>
                <a:ea typeface="+mn-ea"/>
                <a:cs typeface="+mn-cs"/>
              </a:rPr>
              <a:t>relevant to the project we develop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>
                <a:latin typeface="+mn-lt"/>
                <a:ea typeface="+mn-ea"/>
                <a:cs typeface="+mn-cs"/>
              </a:rPr>
              <a:t>With an eye to future reuse in similar projects</a:t>
            </a:r>
          </a:p>
          <a:p>
            <a:pPr>
              <a:lnSpc>
                <a:spcPct val="100000"/>
              </a:lnSpc>
              <a:defRPr/>
            </a:pPr>
            <a:r>
              <a:rPr lang="en-US" dirty="0">
                <a:latin typeface="+mn-lt"/>
                <a:ea typeface="+mn-ea"/>
                <a:cs typeface="+mn-cs"/>
              </a:rPr>
              <a:t>Abstraction helps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managing complexity</a:t>
            </a:r>
            <a:endParaRPr lang="bg-BG" dirty="0">
              <a:solidFill>
                <a:schemeClr val="tx2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4626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 anchorCtr="0"/>
          <a:lstStyle/>
          <a:p>
            <a:pPr>
              <a:lnSpc>
                <a:spcPts val="4000"/>
              </a:lnSpc>
              <a:defRPr/>
            </a:pPr>
            <a:r>
              <a:rPr lang="en-US" sz="4000"/>
              <a:t>Abstraction</a:t>
            </a:r>
            <a:endParaRPr lang="bg-BG" sz="40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0" y="3105835"/>
            <a:ext cx="6092825" cy="646331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3600" dirty="0"/>
              <a:t>Ignoring irrelevant features</a:t>
            </a:r>
          </a:p>
        </p:txBody>
      </p:sp>
    </p:spTree>
    <p:extLst>
      <p:ext uri="{BB962C8B-B14F-4D97-AF65-F5344CB8AC3E}">
        <p14:creationId xmlns:p14="http://schemas.microsoft.com/office/powerpoint/2010/main" xmlns="" val="52516284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03" name="Rectangle 3"/>
          <p:cNvSpPr>
            <a:spLocks noGrp="1" noChangeArrowheads="1"/>
          </p:cNvSpPr>
          <p:nvPr>
            <p:ph idx="1"/>
          </p:nvPr>
        </p:nvSpPr>
        <p:spPr>
          <a:xfrm>
            <a:off x="150812" y="152400"/>
            <a:ext cx="11804822" cy="5570355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lnSpc>
                <a:spcPct val="100000"/>
              </a:lnSpc>
              <a:buNone/>
              <a:defRPr/>
            </a:pPr>
            <a:endParaRPr lang="en-US" dirty="0">
              <a:latin typeface="+mn-lt"/>
              <a:ea typeface="+mn-ea"/>
              <a:cs typeface="+mn-cs"/>
            </a:endParaRPr>
          </a:p>
          <a:p>
            <a:pPr marL="0" indent="0" algn="ctr">
              <a:lnSpc>
                <a:spcPct val="100000"/>
              </a:lnSpc>
              <a:buNone/>
              <a:defRPr/>
            </a:pPr>
            <a:endParaRPr lang="en-US" dirty="0">
              <a:latin typeface="+mn-lt"/>
              <a:ea typeface="+mn-ea"/>
              <a:cs typeface="+mn-cs"/>
            </a:endParaRPr>
          </a:p>
          <a:p>
            <a:pPr marL="0" indent="0" algn="ctr">
              <a:lnSpc>
                <a:spcPct val="100000"/>
              </a:lnSpc>
              <a:buNone/>
              <a:defRPr/>
            </a:pPr>
            <a:r>
              <a:rPr lang="en-US" sz="3600" dirty="0">
                <a:latin typeface="+mn-lt"/>
                <a:ea typeface="+mn-ea"/>
                <a:cs typeface="+mn-cs"/>
              </a:rPr>
              <a:t>How do we achieve abstraction?</a:t>
            </a:r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 anchorCtr="0"/>
          <a:lstStyle/>
          <a:p>
            <a:pPr>
              <a:lnSpc>
                <a:spcPts val="4000"/>
              </a:lnSpc>
              <a:defRPr/>
            </a:pPr>
            <a:r>
              <a:rPr lang="en-US" sz="4000" dirty="0"/>
              <a:t>Abstraction in OOP</a:t>
            </a:r>
            <a:endParaRPr lang="bg-BG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1230015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7144" y="0"/>
            <a:ext cx="12195969" cy="685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15876" y="0"/>
            <a:ext cx="12188825" cy="6858000"/>
          </a:xfrm>
          <a:prstGeom prst="rect">
            <a:avLst/>
          </a:prstGeom>
          <a:solidFill>
            <a:srgbClr val="321300">
              <a:alpha val="19000"/>
            </a:srgbClr>
          </a:solidFill>
          <a:ln>
            <a:noFill/>
          </a:ln>
          <a:effectLst>
            <a:outerShdw dist="50800" dir="5400000" sx="1000" sy="1000" algn="ctr" rotWithShape="0">
              <a:srgbClr val="30130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5" name="Rectangle 4"/>
          <p:cNvSpPr/>
          <p:nvPr/>
        </p:nvSpPr>
        <p:spPr>
          <a:xfrm>
            <a:off x="-7144" y="2552700"/>
            <a:ext cx="12203113" cy="17526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ln>
                  <a:solidFill>
                    <a:schemeClr val="bg1"/>
                  </a:solidFill>
                </a:ln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Abstract Class</a:t>
            </a:r>
            <a:endParaRPr lang="en-GB" sz="8000" b="1" dirty="0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8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80878295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Method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88815" y="2743200"/>
            <a:ext cx="11804695" cy="2286000"/>
            <a:chOff x="190415" y="3085450"/>
            <a:chExt cx="11804695" cy="1979757"/>
          </a:xfrm>
          <a:noFill/>
        </p:grpSpPr>
        <p:sp>
          <p:nvSpPr>
            <p:cNvPr id="23" name="Rectangle 22"/>
            <p:cNvSpPr/>
            <p:nvPr/>
          </p:nvSpPr>
          <p:spPr>
            <a:xfrm>
              <a:off x="190415" y="3085450"/>
              <a:ext cx="11804695" cy="1979757"/>
            </a:xfrm>
            <a:prstGeom prst="rect">
              <a:avLst/>
            </a:prstGeom>
            <a:grpFill/>
            <a:ln>
              <a:noFill/>
            </a:ln>
            <a:effectLst>
              <a:innerShdw blurRad="5080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003104" y="3239199"/>
              <a:ext cx="10349108" cy="60557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altLang="en-US" sz="3600" dirty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8" name="Rectangle 27"/>
          <p:cNvSpPr/>
          <p:nvPr/>
        </p:nvSpPr>
        <p:spPr>
          <a:xfrm>
            <a:off x="1029179" y="3073132"/>
            <a:ext cx="10349108" cy="699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7012" y="1812472"/>
            <a:ext cx="11734800" cy="3233057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12700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644082" y="2274838"/>
            <a:ext cx="1124901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abstract class </a:t>
            </a:r>
            <a:r>
              <a:rPr lang="en-US" altLang="en-US" sz="3600" dirty="0">
                <a:solidFill>
                  <a:srgbClr val="2C8C8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Animal </a:t>
            </a: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abstract void </a:t>
            </a: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eat();</a:t>
            </a:r>
            <a:b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6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09682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14288" y="0"/>
            <a:ext cx="12188825" cy="6858000"/>
          </a:xfrm>
          <a:prstGeom prst="rect">
            <a:avLst/>
          </a:prstGeom>
          <a:solidFill>
            <a:srgbClr val="321300">
              <a:alpha val="19000"/>
            </a:srgbClr>
          </a:solidFill>
          <a:ln>
            <a:noFill/>
          </a:ln>
          <a:effectLst>
            <a:outerShdw blurRad="368300" dist="50800" dir="5400000" sx="1000" sy="1000" algn="ctr" rotWithShape="0">
              <a:srgbClr val="30130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  <p:sp>
        <p:nvSpPr>
          <p:cNvPr id="7" name="Rectangle 6"/>
          <p:cNvSpPr/>
          <p:nvPr/>
        </p:nvSpPr>
        <p:spPr>
          <a:xfrm>
            <a:off x="-7144" y="2552700"/>
            <a:ext cx="12203113" cy="17526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ln>
                  <a:solidFill>
                    <a:schemeClr val="bg1"/>
                  </a:solidFill>
                </a:ln>
                <a:effectLst>
                  <a:outerShdw blurRad="50800" dist="38100" algn="tr" rotWithShape="0">
                    <a:prstClr val="black">
                      <a:alpha val="40000"/>
                    </a:prstClr>
                  </a:outerShdw>
                </a:effectLst>
              </a:rPr>
              <a:t>Interface</a:t>
            </a:r>
            <a:endParaRPr lang="en-GB" sz="8000" b="1" dirty="0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15343526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1114</Words>
  <Application>Microsoft Office PowerPoint</Application>
  <PresentationFormat>По избор</PresentationFormat>
  <Paragraphs>216</Paragraphs>
  <Slides>25</Slides>
  <Notes>22</Notes>
  <HiddenSlides>2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25</vt:i4>
      </vt:variant>
    </vt:vector>
  </HeadingPairs>
  <TitlesOfParts>
    <vt:vector size="26" baseType="lpstr">
      <vt:lpstr>SoftUni 16x9</vt:lpstr>
      <vt:lpstr>Interfaces and Abstraction </vt:lpstr>
      <vt:lpstr>Table of Contents</vt:lpstr>
      <vt:lpstr>Questions</vt:lpstr>
      <vt:lpstr>Слайд 4</vt:lpstr>
      <vt:lpstr>Abstraction</vt:lpstr>
      <vt:lpstr>Abstraction in OOP</vt:lpstr>
      <vt:lpstr>Слайд 7</vt:lpstr>
      <vt:lpstr>Abstract Method</vt:lpstr>
      <vt:lpstr>Слайд 9</vt:lpstr>
      <vt:lpstr>Example</vt:lpstr>
      <vt:lpstr>Implementation</vt:lpstr>
      <vt:lpstr>Implementation Example</vt:lpstr>
      <vt:lpstr>Inheritance</vt:lpstr>
      <vt:lpstr>Interface inheritance Example</vt:lpstr>
      <vt:lpstr>Implementing Constants</vt:lpstr>
      <vt:lpstr>Слайд 16</vt:lpstr>
      <vt:lpstr>Слайд 17</vt:lpstr>
      <vt:lpstr>Слайд 18</vt:lpstr>
      <vt:lpstr>Exercises in Class</vt:lpstr>
      <vt:lpstr>Interfaces vs. Abstract Classes</vt:lpstr>
      <vt:lpstr>Слайд 21</vt:lpstr>
      <vt:lpstr>Summary</vt:lpstr>
      <vt:lpstr>Interfaces and Abstraction</vt:lpstr>
      <vt:lpstr>License</vt:lpstr>
      <vt:lpstr>Free Trainings @ Software University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Inheritance and Abstraction in OOP</dc:title>
  <dc:subject>C# Basics Course</dc:subject>
  <dc:creator/>
  <cp:keywords>Principles, Fundamental, Inheritance, Abstraction, OOP, programming, course, SoftUni, Software University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2016-07-16T10:18:32Z</dcterms:modified>
  <cp:category>programming, OOP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